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uce Light" pitchFamily="2" charset="77"/>
      <p:regular r:id="rId14"/>
    </p:embeddedFont>
    <p:embeddedFont>
      <p:font typeface="Open Sauce Light Bold" pitchFamily="2" charset="77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9" autoAdjust="0"/>
  </p:normalViewPr>
  <p:slideViewPr>
    <p:cSldViewPr>
      <p:cViewPr varScale="1">
        <p:scale>
          <a:sx n="69" d="100"/>
          <a:sy n="69" d="100"/>
        </p:scale>
        <p:origin x="92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053" y="3952875"/>
            <a:ext cx="17439183" cy="237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9179FA"/>
                </a:solidFill>
                <a:latin typeface="Open Sauce Light Bold"/>
              </a:rPr>
              <a:t>Attention is All You Need: </a:t>
            </a:r>
          </a:p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latin typeface="Open Sauce Light"/>
              </a:rPr>
              <a:t> A Revolutionary Breakthrough in</a:t>
            </a:r>
            <a:r>
              <a:rPr lang="en-US" sz="7500">
                <a:solidFill>
                  <a:srgbClr val="9179FA"/>
                </a:solidFill>
                <a:latin typeface="Open Sauce Light"/>
              </a:rPr>
              <a:t> </a:t>
            </a:r>
            <a:r>
              <a:rPr lang="en-US" sz="7500">
                <a:solidFill>
                  <a:srgbClr val="FFFFFF"/>
                </a:solidFill>
                <a:latin typeface="Open Sauce Light"/>
              </a:rPr>
              <a:t>NLP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718671" y="981075"/>
            <a:ext cx="1085065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>
                <a:solidFill>
                  <a:srgbClr val="FFFFFF"/>
                </a:solidFill>
                <a:latin typeface="Open Sauce Light"/>
              </a:rPr>
              <a:t>THE BREAKTHROUGH EXPLAINED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18671" y="8803005"/>
            <a:ext cx="10850658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27">
                <a:solidFill>
                  <a:srgbClr val="FFFFFF"/>
                </a:solidFill>
                <a:latin typeface="Open Sauce Light"/>
              </a:rPr>
              <a:t>Vaswani et al. (2017)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718920" y="-4960950"/>
            <a:ext cx="13506576" cy="16009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75920" y="-4827600"/>
            <a:ext cx="13506576" cy="160099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197901"/>
            <a:ext cx="16230600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0"/>
              </a:lnSpc>
            </a:pPr>
            <a:r>
              <a:rPr lang="en-US" sz="5700">
                <a:solidFill>
                  <a:srgbClr val="9179FA"/>
                </a:solidFill>
                <a:latin typeface="Open Sauce Light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17076" y="5231286"/>
            <a:ext cx="55289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Difficulty in capturing long-range dependencies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17076" y="6978663"/>
            <a:ext cx="552898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Sequential nature slows down training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1937" y="5231286"/>
            <a:ext cx="563131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Translation, summarization, question-answering, etc.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1937" y="7012137"/>
            <a:ext cx="563131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Traditionally used RNNs and CNNs</a:t>
            </a:r>
          </a:p>
        </p:txBody>
      </p:sp>
      <p:sp>
        <p:nvSpPr>
          <p:cNvPr id="8" name="AutoShape 8"/>
          <p:cNvSpPr/>
          <p:nvPr/>
        </p:nvSpPr>
        <p:spPr>
          <a:xfrm>
            <a:off x="2741937" y="6673863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2741937" y="846483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914747" y="6664338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0017076" y="845531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273398" y="3478686"/>
            <a:ext cx="65683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Background on sequence-to-sequence models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63739" y="3478686"/>
            <a:ext cx="523566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Limitations of RNNs and CNNs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851717" y="-4963476"/>
            <a:ext cx="13506576" cy="160099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698135"/>
            <a:ext cx="11100338" cy="685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9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Open Sauce Light Bold"/>
              </a:rPr>
              <a:t>Need for a new architecture</a:t>
            </a:r>
          </a:p>
          <a:p>
            <a:pPr marL="1727199" lvl="2" indent="-575733">
              <a:lnSpc>
                <a:spcPts val="5999"/>
              </a:lnSpc>
              <a:buFont typeface="Arial"/>
              <a:buChar char="⚬"/>
            </a:pPr>
            <a:r>
              <a:rPr lang="en-US" sz="3999" dirty="0">
                <a:solidFill>
                  <a:srgbClr val="FFFFFF"/>
                </a:solidFill>
                <a:latin typeface="Open Sauce Light"/>
              </a:rPr>
              <a:t>Address limitations of RNNs and CNNs</a:t>
            </a:r>
          </a:p>
          <a:p>
            <a:pPr marL="1727199" lvl="2" indent="-575733">
              <a:lnSpc>
                <a:spcPts val="5999"/>
              </a:lnSpc>
              <a:buFont typeface="Arial"/>
              <a:buChar char="⚬"/>
            </a:pPr>
            <a:r>
              <a:rPr lang="en-US" sz="3999" dirty="0">
                <a:solidFill>
                  <a:srgbClr val="FFFFFF"/>
                </a:solidFill>
                <a:latin typeface="Open Sauce Light"/>
              </a:rPr>
              <a:t>Improve training efficiency</a:t>
            </a:r>
          </a:p>
          <a:p>
            <a:pPr marL="1151466" lvl="2">
              <a:lnSpc>
                <a:spcPts val="5999"/>
              </a:lnSpc>
            </a:pPr>
            <a:endParaRPr lang="en-US" sz="3999" dirty="0">
              <a:solidFill>
                <a:srgbClr val="FFFFFF"/>
              </a:solidFill>
              <a:latin typeface="Open Sauce Light"/>
            </a:endParaRPr>
          </a:p>
          <a:p>
            <a:pPr marL="863599" lvl="1" indent="-431800">
              <a:lnSpc>
                <a:spcPts val="59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Open Sauce Light Bold"/>
              </a:rPr>
              <a:t>Advantages of the attention mechanism</a:t>
            </a:r>
          </a:p>
          <a:p>
            <a:pPr marL="1727199" lvl="2" indent="-575733">
              <a:lnSpc>
                <a:spcPts val="5999"/>
              </a:lnSpc>
              <a:buFont typeface="Arial"/>
              <a:buChar char="⚬"/>
            </a:pPr>
            <a:r>
              <a:rPr lang="en-US" sz="3999" dirty="0">
                <a:solidFill>
                  <a:srgbClr val="FFFFFF"/>
                </a:solidFill>
                <a:latin typeface="Open Sauce Light"/>
              </a:rPr>
              <a:t>Better capturing of long-range dependencies</a:t>
            </a:r>
          </a:p>
          <a:p>
            <a:pPr marL="1727199" lvl="2" indent="-575733">
              <a:lnSpc>
                <a:spcPts val="5999"/>
              </a:lnSpc>
              <a:buFont typeface="Arial"/>
              <a:buChar char="⚬"/>
            </a:pPr>
            <a:r>
              <a:rPr lang="en-US" sz="3999" dirty="0">
                <a:solidFill>
                  <a:srgbClr val="FFFFFF"/>
                </a:solidFill>
                <a:latin typeface="Open Sauce Light"/>
              </a:rPr>
              <a:t>Enables parallel processing</a:t>
            </a:r>
          </a:p>
          <a:p>
            <a:pPr>
              <a:lnSpc>
                <a:spcPts val="5999"/>
              </a:lnSpc>
            </a:pPr>
            <a:endParaRPr lang="en-US" sz="3999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775088" y="2560295"/>
            <a:ext cx="5166410" cy="516641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40609" y="716340"/>
            <a:ext cx="8149317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9179FA"/>
                </a:solidFill>
                <a:latin typeface="Open Sauce Light"/>
              </a:rPr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991066"/>
            <a:ext cx="7391942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017708" y="252850"/>
            <a:ext cx="5987612" cy="936482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28700"/>
            <a:ext cx="7391942" cy="16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Open Sauce Light Bold"/>
              </a:rPr>
              <a:t>Transformer      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400425"/>
            <a:ext cx="11181904" cy="585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Encoder-decoder structure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 Light"/>
              </a:rPr>
              <a:t>Multi-layered encoder and decoder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uce Light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Components: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Self-attention: 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Captures relationships between words in a sequence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Multi-head attention: 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Learns different types of relationships</a:t>
            </a: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Positional encoding:</a:t>
            </a:r>
            <a:r>
              <a:rPr lang="en-US" sz="3000">
                <a:solidFill>
                  <a:srgbClr val="000000"/>
                </a:solidFill>
                <a:latin typeface="Open Sauce Light"/>
              </a:rPr>
              <a:t> Provides information about the position of words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06307" y="-6351348"/>
            <a:ext cx="19300614" cy="99661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506307" y="6672213"/>
            <a:ext cx="19300614" cy="99661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118104" y="862108"/>
            <a:ext cx="12051792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9179FA"/>
                </a:solidFill>
                <a:latin typeface="Open Sauce Light Bold"/>
              </a:rPr>
              <a:t>Experimental Setup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8104" y="2729083"/>
            <a:ext cx="12051792" cy="671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 Bold"/>
              </a:rPr>
              <a:t>Datasets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WMT 2014 English-to-German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WMT 2014 English-to-French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Open Sauce Light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 Bold"/>
              </a:rPr>
              <a:t>Training process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Optimized hyperparameters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Regularization techniques (e.g., layer normalization, dropout)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Open Sauce Light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 Bold"/>
              </a:rPr>
              <a:t>Evaluation metrics</a:t>
            </a:r>
          </a:p>
          <a:p>
            <a:pPr marL="1381761" lvl="2" indent="-460587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BLEU scores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2770" y="1396713"/>
            <a:ext cx="12182460" cy="1123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79"/>
              </a:lnSpc>
            </a:pPr>
            <a:r>
              <a:rPr lang="en-US" sz="7399">
                <a:solidFill>
                  <a:srgbClr val="9179FA"/>
                </a:solidFill>
                <a:latin typeface="Open Sauce Light Bold"/>
              </a:rPr>
              <a:t>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44017" y="3292052"/>
            <a:ext cx="624754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Performance of the Transformer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0047" y="5292760"/>
            <a:ext cx="8975483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 Light"/>
              </a:rPr>
              <a:t>Improved BLEU scores compared to state-of-the-art models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Open Sauce Light"/>
            </a:endParaRPr>
          </a:p>
          <a:p>
            <a:pPr marL="755651" lvl="1" indent="-377825" algn="ctr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 Light"/>
              </a:rPr>
              <a:t>Faster training time</a:t>
            </a:r>
          </a:p>
        </p:txBody>
      </p:sp>
      <p:sp>
        <p:nvSpPr>
          <p:cNvPr id="5" name="AutoShape 5"/>
          <p:cNvSpPr/>
          <p:nvPr/>
        </p:nvSpPr>
        <p:spPr>
          <a:xfrm>
            <a:off x="1944017" y="4540285"/>
            <a:ext cx="6247543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570266" y="3292052"/>
            <a:ext cx="595600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 Light Bold"/>
              </a:rPr>
              <a:t>Demonstrated effectiveness in terms of: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0266" y="5626135"/>
            <a:ext cx="6185071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ctr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 Light"/>
              </a:rPr>
              <a:t>Translation quality</a:t>
            </a:r>
          </a:p>
          <a:p>
            <a:pPr algn="ctr">
              <a:lnSpc>
                <a:spcPts val="5250"/>
              </a:lnSpc>
            </a:pPr>
            <a:endParaRPr lang="en-US" sz="3500">
              <a:solidFill>
                <a:srgbClr val="000000"/>
              </a:solidFill>
              <a:latin typeface="Open Sauce Light"/>
            </a:endParaRPr>
          </a:p>
          <a:p>
            <a:pPr marL="755651" lvl="1" indent="-377825" algn="ctr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Open Sauce Light"/>
              </a:rPr>
              <a:t>Speed</a:t>
            </a:r>
          </a:p>
        </p:txBody>
      </p:sp>
      <p:sp>
        <p:nvSpPr>
          <p:cNvPr id="8" name="AutoShape 8"/>
          <p:cNvSpPr/>
          <p:nvPr/>
        </p:nvSpPr>
        <p:spPr>
          <a:xfrm rot="-5497">
            <a:off x="10570262" y="4540285"/>
            <a:ext cx="5956015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90967">
            <a:off x="-2723794" y="-1028598"/>
            <a:ext cx="14888833" cy="12344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614862"/>
            <a:ext cx="518805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9179FA"/>
                </a:solidFill>
                <a:latin typeface="Open Sauce Light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16759" y="1756410"/>
            <a:ext cx="10761194" cy="667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 Bold"/>
              </a:rPr>
              <a:t>Main contributions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Introduced the Transformer architecture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Demonstrated the power of the attention mechanism</a:t>
            </a:r>
          </a:p>
          <a:p>
            <a:pPr>
              <a:lnSpc>
                <a:spcPts val="4800"/>
              </a:lnSpc>
            </a:pPr>
            <a:endParaRPr lang="en-US" sz="3200">
              <a:solidFill>
                <a:srgbClr val="FFFFFF"/>
              </a:solidFill>
              <a:latin typeface="Open Sauce Light"/>
            </a:endParaRPr>
          </a:p>
          <a:p>
            <a:pPr marL="690881" lvl="1" indent="-34544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uce Light Bold"/>
              </a:rPr>
              <a:t>Potential impact on future NLP research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Foundation for a wide range of NLP models and applications</a:t>
            </a:r>
          </a:p>
          <a:p>
            <a:pPr marL="1381761" lvl="2" indent="-460587">
              <a:lnSpc>
                <a:spcPts val="480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Open Sauce Light"/>
              </a:rPr>
              <a:t>Inspires further development of attention-based methods</a:t>
            </a:r>
          </a:p>
          <a:p>
            <a:pPr>
              <a:lnSpc>
                <a:spcPts val="4800"/>
              </a:lnSpc>
            </a:pPr>
            <a:endParaRPr lang="en-US" sz="3200">
              <a:solidFill>
                <a:srgbClr val="FFFFFF"/>
              </a:solidFill>
              <a:latin typeface="Open Sauc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913313">
            <a:off x="5628595" y="-4100810"/>
            <a:ext cx="17155205" cy="1394250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96084" y="5404092"/>
            <a:ext cx="9535200" cy="3288817"/>
            <a:chOff x="0" y="0"/>
            <a:chExt cx="12713600" cy="438508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713600" cy="307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FFFFFF"/>
                  </a:solidFill>
                  <a:latin typeface="Open Sauce Light"/>
                </a:rPr>
                <a:t>Do you have</a:t>
              </a:r>
            </a:p>
            <a:p>
              <a:pPr>
                <a:lnSpc>
                  <a:spcPts val="9120"/>
                </a:lnSpc>
              </a:pPr>
              <a:r>
                <a:rPr lang="en-US" sz="7600">
                  <a:solidFill>
                    <a:srgbClr val="9179FA"/>
                  </a:solidFill>
                  <a:latin typeface="Open Sauce Light Bold"/>
                </a:rPr>
                <a:t>any questions?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08814"/>
              <a:ext cx="127136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Open Sauce Light Bold"/>
                </a:rPr>
                <a:t>I will be happy to answer.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223</Words>
  <Application>Microsoft Macintosh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Open Sauce Light Bold</vt:lpstr>
      <vt:lpstr>Calibri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Need: A Revolutionary Breakthrough in NLP Technology</dc:title>
  <cp:lastModifiedBy>Batra, Pranav</cp:lastModifiedBy>
  <cp:revision>2</cp:revision>
  <dcterms:created xsi:type="dcterms:W3CDTF">2006-08-16T00:00:00Z</dcterms:created>
  <dcterms:modified xsi:type="dcterms:W3CDTF">2023-04-07T21:47:59Z</dcterms:modified>
  <dc:identifier>DAFfdP3mFc8</dc:identifier>
</cp:coreProperties>
</file>